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61" r:id="rId2"/>
    <p:sldId id="268" r:id="rId3"/>
    <p:sldId id="263" r:id="rId4"/>
    <p:sldId id="279" r:id="rId5"/>
    <p:sldId id="273" r:id="rId6"/>
    <p:sldId id="298" r:id="rId7"/>
    <p:sldId id="276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287" r:id="rId16"/>
    <p:sldId id="289" r:id="rId17"/>
    <p:sldId id="290" r:id="rId18"/>
    <p:sldId id="291" r:id="rId19"/>
    <p:sldId id="292" r:id="rId20"/>
    <p:sldId id="293" r:id="rId21"/>
    <p:sldId id="294" r:id="rId22"/>
    <p:sldId id="272" r:id="rId23"/>
    <p:sldId id="295" r:id="rId24"/>
    <p:sldId id="288" r:id="rId25"/>
    <p:sldId id="296" r:id="rId26"/>
    <p:sldId id="297" r:id="rId27"/>
    <p:sldId id="306" r:id="rId28"/>
    <p:sldId id="307" r:id="rId29"/>
    <p:sldId id="308" r:id="rId30"/>
    <p:sldId id="310" r:id="rId31"/>
    <p:sldId id="309" r:id="rId32"/>
    <p:sldId id="311" r:id="rId33"/>
    <p:sldId id="312" r:id="rId34"/>
    <p:sldId id="313" r:id="rId35"/>
    <p:sldId id="314" r:id="rId36"/>
    <p:sldId id="315" r:id="rId37"/>
    <p:sldId id="316" r:id="rId38"/>
    <p:sldId id="317" r:id="rId39"/>
    <p:sldId id="318" r:id="rId40"/>
    <p:sldId id="319" r:id="rId41"/>
    <p:sldId id="320" r:id="rId42"/>
    <p:sldId id="321" r:id="rId43"/>
    <p:sldId id="322" r:id="rId44"/>
    <p:sldId id="323" r:id="rId45"/>
    <p:sldId id="324" r:id="rId46"/>
    <p:sldId id="277" r:id="rId4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0C7"/>
    <a:srgbClr val="F9B298"/>
    <a:srgbClr val="F8F6F2"/>
    <a:srgbClr val="00356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26" y="3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eg>
</file>

<file path=ppt/media/image53.jpeg>
</file>

<file path=ppt/media/image54.jpeg>
</file>

<file path=ppt/media/image55.jpeg>
</file>

<file path=ppt/media/image56.jpg>
</file>

<file path=ppt/media/image57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4D9D9F-2EEF-4CF8-AA80-DF5E2248E6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D98BB-A581-4002-AF6F-C3457CA057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131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ED640-2A2B-41E2-AB1A-2A9B21BAA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60FCBB-74D1-4934-9315-C0912B5EFF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086D18-69A0-4C48-9766-3290BD81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25D46-2DEA-4024-A500-D07DE777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28ADEB-B9D1-4B13-B548-13FFCB4C8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059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1D265-AA87-4FC5-9A56-12446F395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42CDF6-EC77-4FE2-B43F-6B7DDE3A3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130CE-5363-48CB-A340-0F0493EC6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633B3F-F69B-4A0F-B85F-5EEC5C2E6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12582E-10D0-4F57-B41B-7BC86F51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4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B77D58-5D45-4986-9735-A8BCF7589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CE1AA-D2E3-4F6E-807B-1BC99D2FD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CCB4F6-10F4-4A43-9EDD-10822AEBD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F8C7BF-F87C-4DD4-A764-DA24BBDD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09CD3B-5C66-464D-9770-FC83699EA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61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B2C1A-03F4-4194-B2FF-52CEE01D9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F7A8CC-C4C9-41DF-9E73-115DA82FB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D683D0-42B0-45C1-8E15-D648E076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AB831-851A-4453-B5AE-4BD708A4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0560B2-CCC8-42CC-9754-69F08BBA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917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F80FF-C6A2-494D-B2B5-DCED81A4C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B49E0-2ED4-4ED6-9525-651A00DD6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670E02-DBEA-4EAA-A963-09D5CD651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AA1F08-AC83-4710-87FC-BA284591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6418F-E4E5-4E49-8867-86DD936FF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081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095B1-6867-4341-BB7A-B1192E10D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FCF58-073E-4332-A193-A5C728DCB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12EDE3-5F22-459C-B14E-0E9E4D947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47649-78BE-48C3-9619-1393EC25C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63AF48-1D8D-43CE-B4EF-EA283C34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CE8652-6E13-462A-BA65-CE492BB78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211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C0A6B-6C98-49D9-A1C8-B1C3AE70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2181C6-4AD0-4DF9-AFA1-3ECD807D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47CC88-A24C-42F5-BAB7-8668B1596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E3DD69-B51F-44CB-8A7F-9C916C9D3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93277A-5D98-4489-903E-F54234DD7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5922D4-5778-464C-9D4B-53441E81D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8B2B1A9-4C55-4C24-96B8-CDA690065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9758BE-1158-45B0-888E-FBF36F80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09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CDACC5-7103-41D4-928B-EA6EEA408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AA7162-D5F1-4233-B44B-2A519568F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707E3F-284F-40F6-9E4A-F11A61BE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D266D2-4B7E-4B5C-BBF0-36CF7A95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51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AF4FE7-090A-4B5B-BCB1-309C8B80A7D7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7F7AA4-209D-4689-AA02-D04B4EDEF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85722C-8A72-448E-8B83-EF7C5AF9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24A6E7-8728-4C8A-82A6-A6C3CA90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34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FCA1F-DBEC-4F64-A69D-D69080070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91CC70-5093-42C4-8978-1F2D73632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786617-699B-488F-8721-F3B668462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4FC728-03B7-400E-B1AE-2A5B4D18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97A1CA-2B06-47D1-87BB-6FA3AB17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A3FAE-923B-44C6-A3D4-934B76B46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205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06F8E-3219-4BC9-AC48-C3DC6CFC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04C55E-16F2-4CAF-9384-FC1D4F080F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AD510D-2B1E-4164-AED3-22DE5492E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7433D4-FB86-4AFF-B6A8-F8E3F1BEB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BCFB19-C751-424E-B3D4-EEB9597C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8B9F28-5458-46D5-A25A-B0BBEAA7D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2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AB1C4B-3767-46EA-A3DE-A1B389DE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696137-0F59-4406-87C1-C506DAFF0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8FC2BC-E05F-4E79-B480-7DC4C5E52C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BC401-CFCF-4CBF-8250-0F6535AAC3D8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E4EED-EEA6-4898-9A84-042E4F271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F8E61-8F4C-46F9-B605-3C0D16F5F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814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17A65AD-DFB0-4E72-9BBD-05217128E1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660E10-9865-4A2A-A842-5CF8813FC684}"/>
              </a:ext>
            </a:extLst>
          </p:cNvPr>
          <p:cNvCxnSpPr>
            <a:cxnSpLocks/>
          </p:cNvCxnSpPr>
          <p:nvPr/>
        </p:nvCxnSpPr>
        <p:spPr>
          <a:xfrm>
            <a:off x="1333500" y="5130800"/>
            <a:ext cx="10858500" cy="0"/>
          </a:xfrm>
          <a:prstGeom prst="line">
            <a:avLst/>
          </a:prstGeom>
          <a:ln w="254000">
            <a:solidFill>
              <a:srgbClr val="0187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E40D276-71EF-46F9-AFDA-7F49C2F9775D}"/>
              </a:ext>
            </a:extLst>
          </p:cNvPr>
          <p:cNvSpPr txBox="1"/>
          <p:nvPr/>
        </p:nvSpPr>
        <p:spPr>
          <a:xfrm>
            <a:off x="1333500" y="1248008"/>
            <a:ext cx="94676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 dirty="0" err="1">
                <a:solidFill>
                  <a:srgbClr val="0187FB"/>
                </a:solidFill>
              </a:rPr>
              <a:t>숙소예약웹</a:t>
            </a:r>
            <a:r>
              <a:rPr lang="ko-KR" altLang="en-US" sz="8800" b="1" dirty="0">
                <a:solidFill>
                  <a:srgbClr val="0187FB"/>
                </a:solidFill>
              </a:rPr>
              <a:t> 만들기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E999C16-7FF9-4F42-8224-49ABB603793A}"/>
              </a:ext>
            </a:extLst>
          </p:cNvPr>
          <p:cNvGrpSpPr/>
          <p:nvPr/>
        </p:nvGrpSpPr>
        <p:grpSpPr>
          <a:xfrm>
            <a:off x="1333500" y="2720706"/>
            <a:ext cx="7632080" cy="1461191"/>
            <a:chOff x="1333500" y="3023567"/>
            <a:chExt cx="7632080" cy="14611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DBDF0E2-A07C-43CB-ACFC-C059E066074A}"/>
                </a:ext>
              </a:extLst>
            </p:cNvPr>
            <p:cNvSpPr/>
            <p:nvPr/>
          </p:nvSpPr>
          <p:spPr>
            <a:xfrm>
              <a:off x="1333500" y="3023567"/>
              <a:ext cx="7632080" cy="146119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1586C36-8EF7-47D8-9D9B-639F19D27116}"/>
                </a:ext>
              </a:extLst>
            </p:cNvPr>
            <p:cNvSpPr txBox="1"/>
            <p:nvPr/>
          </p:nvSpPr>
          <p:spPr>
            <a:xfrm>
              <a:off x="1565866" y="3090473"/>
              <a:ext cx="7104830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300" dirty="0">
                  <a:solidFill>
                    <a:schemeClr val="bg1"/>
                  </a:solidFill>
                </a:rPr>
                <a:t>데이터베이스 </a:t>
              </a:r>
              <a:r>
                <a:rPr lang="en-US" altLang="ko-KR" sz="4400" b="1" spc="-300" dirty="0">
                  <a:solidFill>
                    <a:schemeClr val="bg1"/>
                  </a:solidFill>
                </a:rPr>
                <a:t>(</a:t>
              </a:r>
              <a:r>
                <a:rPr lang="ko-KR" altLang="en-US" sz="4400" b="1" spc="-300" dirty="0">
                  <a:solidFill>
                    <a:schemeClr val="bg1"/>
                  </a:solidFill>
                </a:rPr>
                <a:t>수 </a:t>
              </a:r>
              <a:r>
                <a:rPr lang="en-US" altLang="ko-KR" sz="4400" b="1" spc="-300" dirty="0">
                  <a:solidFill>
                    <a:schemeClr val="bg1"/>
                  </a:solidFill>
                </a:rPr>
                <a:t>3,4,5 </a:t>
              </a:r>
              <a:r>
                <a:rPr lang="ko-KR" altLang="en-US" sz="4400" b="1" spc="-300" dirty="0">
                  <a:solidFill>
                    <a:schemeClr val="bg1"/>
                  </a:solidFill>
                </a:rPr>
                <a:t>사</a:t>
              </a:r>
              <a:r>
                <a:rPr lang="en-US" altLang="ko-KR" sz="4400" b="1" spc="-300" dirty="0">
                  <a:solidFill>
                    <a:schemeClr val="bg1"/>
                  </a:solidFill>
                </a:rPr>
                <a:t>1)</a:t>
              </a:r>
            </a:p>
            <a:p>
              <a:r>
                <a:rPr lang="ko-KR" altLang="en-US" sz="3200" b="1" spc="-300" dirty="0" err="1">
                  <a:solidFill>
                    <a:schemeClr val="bg1"/>
                  </a:solidFill>
                </a:rPr>
                <a:t>이시은</a:t>
              </a:r>
              <a:r>
                <a:rPr lang="ko-KR" altLang="en-US" sz="3200" b="1" spc="-300" dirty="0">
                  <a:solidFill>
                    <a:schemeClr val="bg1"/>
                  </a:solidFill>
                </a:rPr>
                <a:t> 교수님</a:t>
              </a:r>
              <a:r>
                <a:rPr lang="en-US" altLang="ko-KR" sz="2400" b="1" spc="-300" dirty="0">
                  <a:solidFill>
                    <a:schemeClr val="bg1"/>
                  </a:solidFill>
                </a:rPr>
                <a:t>                                     </a:t>
              </a:r>
              <a:r>
                <a:rPr lang="ko-KR" altLang="en-US" sz="2000" b="1" spc="-300" dirty="0">
                  <a:solidFill>
                    <a:schemeClr val="bg1"/>
                  </a:solidFill>
                </a:rPr>
                <a:t>소프트웨어학과        </a:t>
              </a:r>
              <a:r>
                <a:rPr lang="en-US" altLang="ko-KR" sz="2000" b="1" spc="-300" dirty="0">
                  <a:solidFill>
                    <a:schemeClr val="bg1"/>
                  </a:solidFill>
                </a:rPr>
                <a:t>2  0  1  8  3  0  7  2         </a:t>
              </a:r>
              <a:r>
                <a:rPr lang="ko-KR" altLang="en-US" sz="2000" b="1" spc="-300" dirty="0">
                  <a:solidFill>
                    <a:schemeClr val="bg1"/>
                  </a:solidFill>
                </a:rPr>
                <a:t>이찬영</a:t>
              </a:r>
              <a:endParaRPr lang="en-US" altLang="ko-KR" sz="3200" b="1" spc="-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685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815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숙소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19DA0AB4-7544-7FB0-3652-BFBC1AC03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350781"/>
              </p:ext>
            </p:extLst>
          </p:nvPr>
        </p:nvGraphicFramePr>
        <p:xfrm>
          <a:off x="258300" y="783334"/>
          <a:ext cx="11410400" cy="4242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300">
                  <a:extLst>
                    <a:ext uri="{9D8B030D-6E8A-4147-A177-3AD203B41FA5}">
                      <a16:colId xmlns:a16="http://schemas.microsoft.com/office/drawing/2014/main" val="3601195371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35045708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701433335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942222620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2229321386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3030602475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3203789066"/>
                    </a:ext>
                  </a:extLst>
                </a:gridCol>
                <a:gridCol w="1426300">
                  <a:extLst>
                    <a:ext uri="{9D8B030D-6E8A-4147-A177-3AD203B41FA5}">
                      <a16:colId xmlns:a16="http://schemas.microsoft.com/office/drawing/2014/main" val="2182481257"/>
                    </a:ext>
                  </a:extLst>
                </a:gridCol>
              </a:tblGrid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주소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숙소명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전용 주차장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전용 풀장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피트니스센터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카페테리아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조식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지역번호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000745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중구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크라운파크호텔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02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166056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중구 삼일대로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362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롯데시티호텔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02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799584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중구 </a:t>
                      </a: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장충단로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198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써미트호텔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02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119697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경기도 가평 </a:t>
                      </a: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북한강로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2245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마이다스호텔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865409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경기도 이천 </a:t>
                      </a: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서이천로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449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에덴파라다이스호텔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929676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경기도 평택 </a:t>
                      </a: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평택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스테이호텔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727329"/>
                  </a:ext>
                </a:extLst>
              </a:tr>
              <a:tr h="493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강원도 평창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오목길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107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라마다호텔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033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9743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8ACF67D-D707-D6E2-FD0B-F13C972B8385}"/>
              </a:ext>
            </a:extLst>
          </p:cNvPr>
          <p:cNvSpPr txBox="1"/>
          <p:nvPr/>
        </p:nvSpPr>
        <p:spPr>
          <a:xfrm>
            <a:off x="5485897" y="5164801"/>
            <a:ext cx="122020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ko-KR" altLang="en-US" spc="-300" dirty="0"/>
              <a:t>각</a:t>
            </a:r>
            <a:r>
              <a:rPr lang="en-US" altLang="ko-KR" spc="-300" dirty="0"/>
              <a:t> </a:t>
            </a:r>
            <a:r>
              <a:rPr lang="ko-KR" altLang="en-US" spc="-300" dirty="0"/>
              <a:t>지역 당   </a:t>
            </a:r>
            <a:r>
              <a:rPr lang="en-US" altLang="ko-KR" spc="-300" dirty="0"/>
              <a:t>3</a:t>
            </a:r>
            <a:r>
              <a:rPr lang="ko-KR" altLang="en-US" spc="-300" dirty="0"/>
              <a:t>개씩   총   </a:t>
            </a:r>
            <a:r>
              <a:rPr lang="en-US" altLang="ko-KR" spc="-300" dirty="0"/>
              <a:t>21</a:t>
            </a:r>
            <a:r>
              <a:rPr lang="ko-KR" altLang="en-US" spc="-300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55364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815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객실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EFE9352-537A-1072-1E57-4EA3A590A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4" y="1156854"/>
            <a:ext cx="10329465" cy="454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9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815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객실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ACF67D-D707-D6E2-FD0B-F13C972B8385}"/>
              </a:ext>
            </a:extLst>
          </p:cNvPr>
          <p:cNvSpPr txBox="1"/>
          <p:nvPr/>
        </p:nvSpPr>
        <p:spPr>
          <a:xfrm>
            <a:off x="5485897" y="5164801"/>
            <a:ext cx="1220206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en-US" altLang="ko-KR" sz="1100" spc="-300" dirty="0"/>
              <a:t>,</a:t>
            </a:r>
          </a:p>
          <a:p>
            <a:pPr algn="ctr"/>
            <a:r>
              <a:rPr lang="ko-KR" altLang="en-US" spc="-300" dirty="0"/>
              <a:t>각</a:t>
            </a:r>
            <a:r>
              <a:rPr lang="en-US" altLang="ko-KR" spc="-300" dirty="0"/>
              <a:t> </a:t>
            </a:r>
            <a:r>
              <a:rPr lang="ko-KR" altLang="en-US" spc="-300" dirty="0"/>
              <a:t>숙소 당   </a:t>
            </a:r>
            <a:r>
              <a:rPr lang="en-US" altLang="ko-KR" spc="-300" dirty="0"/>
              <a:t>6</a:t>
            </a:r>
            <a:r>
              <a:rPr lang="ko-KR" altLang="en-US" spc="-300" dirty="0"/>
              <a:t>개씩   총   </a:t>
            </a:r>
            <a:r>
              <a:rPr lang="en-US" altLang="ko-KR" spc="-300" dirty="0"/>
              <a:t>126</a:t>
            </a:r>
            <a:r>
              <a:rPr lang="ko-KR" altLang="en-US" spc="-300" dirty="0"/>
              <a:t>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94A0E592-6F8A-28C5-8E18-F582477E4A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049477"/>
              </p:ext>
            </p:extLst>
          </p:nvPr>
        </p:nvGraphicFramePr>
        <p:xfrm>
          <a:off x="242960" y="783334"/>
          <a:ext cx="11653479" cy="4445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831">
                  <a:extLst>
                    <a:ext uri="{9D8B030D-6E8A-4147-A177-3AD203B41FA5}">
                      <a16:colId xmlns:a16="http://schemas.microsoft.com/office/drawing/2014/main" val="1006400956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2674729474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2580261869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1189624603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138649033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3020733026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3518388873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3916753280"/>
                    </a:ext>
                  </a:extLst>
                </a:gridCol>
                <a:gridCol w="1294831">
                  <a:extLst>
                    <a:ext uri="{9D8B030D-6E8A-4147-A177-3AD203B41FA5}">
                      <a16:colId xmlns:a16="http://schemas.microsoft.com/office/drawing/2014/main" val="1392177298"/>
                    </a:ext>
                  </a:extLst>
                </a:gridCol>
              </a:tblGrid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객실번호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방호수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방크기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인원수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침대사이즈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침대개수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주소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236062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4403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98000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싱글침대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249709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165000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27M^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싱글침대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270243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6538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40M^2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더블침대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892440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5499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980000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19M^2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싱글침대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639592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7945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165000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27M^2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싱글침대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230630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6771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40M^2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더블침대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구 남대문로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896273"/>
                  </a:ext>
                </a:extLst>
              </a:tr>
              <a:tr h="555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7191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121000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22M^2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도시전망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더블침대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서울 중구 삼일대로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362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561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38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5238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이용자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69F7AA8-F660-AFEE-D886-4D8A81BD7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4" y="1880032"/>
            <a:ext cx="3133725" cy="2562225"/>
          </a:xfrm>
          <a:prstGeom prst="rect">
            <a:avLst/>
          </a:prstGeom>
        </p:spPr>
      </p:pic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2ACB070F-0501-B802-CE7E-77F1738E2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391082"/>
              </p:ext>
            </p:extLst>
          </p:nvPr>
        </p:nvGraphicFramePr>
        <p:xfrm>
          <a:off x="5167893" y="827481"/>
          <a:ext cx="6116446" cy="3614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223">
                  <a:extLst>
                    <a:ext uri="{9D8B030D-6E8A-4147-A177-3AD203B41FA5}">
                      <a16:colId xmlns:a16="http://schemas.microsoft.com/office/drawing/2014/main" val="1588707071"/>
                    </a:ext>
                  </a:extLst>
                </a:gridCol>
                <a:gridCol w="3058223">
                  <a:extLst>
                    <a:ext uri="{9D8B030D-6E8A-4147-A177-3AD203B41FA5}">
                      <a16:colId xmlns:a16="http://schemas.microsoft.com/office/drawing/2014/main" val="393484108"/>
                    </a:ext>
                  </a:extLst>
                </a:gridCol>
              </a:tblGrid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전화번호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9375937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010-8289-4220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심인정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661084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010-1508-9350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허상원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967353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010-4129-5915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탁재하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593523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010-4337-2075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송동욱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785885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010-2075-8693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이서언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864879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010-6359-1698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류지희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578740"/>
                  </a:ext>
                </a:extLst>
              </a:tr>
              <a:tr h="4518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010-7434-2401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조재철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912716"/>
                  </a:ext>
                </a:extLst>
              </a:tr>
            </a:tbl>
          </a:graphicData>
        </a:graphic>
      </p:graphicFrame>
      <p:graphicFrame>
        <p:nvGraphicFramePr>
          <p:cNvPr id="10" name="표 11">
            <a:extLst>
              <a:ext uri="{FF2B5EF4-FFF2-40B4-BE49-F238E27FC236}">
                <a16:creationId xmlns:a16="http://schemas.microsoft.com/office/drawing/2014/main" id="{A27D8A0D-52AD-9CEE-B8BA-CA54C424E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798808"/>
              </p:ext>
            </p:extLst>
          </p:nvPr>
        </p:nvGraphicFramePr>
        <p:xfrm>
          <a:off x="5167891" y="4448564"/>
          <a:ext cx="611644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224">
                  <a:extLst>
                    <a:ext uri="{9D8B030D-6E8A-4147-A177-3AD203B41FA5}">
                      <a16:colId xmlns:a16="http://schemas.microsoft.com/office/drawing/2014/main" val="1119934989"/>
                    </a:ext>
                  </a:extLst>
                </a:gridCol>
                <a:gridCol w="3058224">
                  <a:extLst>
                    <a:ext uri="{9D8B030D-6E8A-4147-A177-3AD203B41FA5}">
                      <a16:colId xmlns:a16="http://schemas.microsoft.com/office/drawing/2014/main" val="2171984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010-1287-9444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제갈희수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863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010-2461-2317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이유주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65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010-5854-4925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류지수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18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828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8401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예약현황 테이블</a:t>
            </a:r>
            <a:r>
              <a:rPr lang="en-US" altLang="ko-KR" sz="3600" spc="-300" dirty="0"/>
              <a:t>) (3</a:t>
            </a:r>
            <a:r>
              <a:rPr lang="ko-KR" altLang="en-US" sz="3600" spc="-300" dirty="0" err="1"/>
              <a:t>진관계</a:t>
            </a:r>
            <a:r>
              <a:rPr lang="ko-KR" altLang="en-US" sz="3600" spc="-300" dirty="0"/>
              <a:t> </a:t>
            </a:r>
            <a:r>
              <a:rPr lang="en-US" altLang="ko-KR" sz="3600" spc="-300" dirty="0"/>
              <a:t>N:M:L)</a:t>
            </a:r>
            <a:endParaRPr lang="ko-KR" altLang="en-US" sz="3600" spc="-3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C8CF81-AFF0-1FC2-2767-05AAB21E1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96916"/>
            <a:ext cx="4659745" cy="3905250"/>
          </a:xfrm>
          <a:prstGeom prst="rect">
            <a:avLst/>
          </a:prstGeom>
        </p:spPr>
      </p:pic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F5B2521B-8A05-0306-AADA-EF8BFB312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823856"/>
              </p:ext>
            </p:extLst>
          </p:nvPr>
        </p:nvGraphicFramePr>
        <p:xfrm>
          <a:off x="5329382" y="1052175"/>
          <a:ext cx="6197598" cy="4618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866">
                  <a:extLst>
                    <a:ext uri="{9D8B030D-6E8A-4147-A177-3AD203B41FA5}">
                      <a16:colId xmlns:a16="http://schemas.microsoft.com/office/drawing/2014/main" val="1994261060"/>
                    </a:ext>
                  </a:extLst>
                </a:gridCol>
                <a:gridCol w="2065866">
                  <a:extLst>
                    <a:ext uri="{9D8B030D-6E8A-4147-A177-3AD203B41FA5}">
                      <a16:colId xmlns:a16="http://schemas.microsoft.com/office/drawing/2014/main" val="1756164994"/>
                    </a:ext>
                  </a:extLst>
                </a:gridCol>
                <a:gridCol w="2065866">
                  <a:extLst>
                    <a:ext uri="{9D8B030D-6E8A-4147-A177-3AD203B41FA5}">
                      <a16:colId xmlns:a16="http://schemas.microsoft.com/office/drawing/2014/main" val="505933463"/>
                    </a:ext>
                  </a:extLst>
                </a:gridCol>
              </a:tblGrid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주소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객실번호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전화번호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71419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전라도 영광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옥당로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5836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010-5854-4925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918492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제주도 사장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길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33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5541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010-2461-2317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0159061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충청도 천안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동남구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6759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010-8289-4220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713814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경기도 가평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북한강로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2245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6858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010-4129-5915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674637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경상도 부산 진구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새싹로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2410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010-1508-9350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760804"/>
                  </a:ext>
                </a:extLst>
              </a:tr>
              <a:tr h="659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제주도 서귀포 태평로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436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4801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010-1287-9444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392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4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31341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물리적 설계</a:t>
            </a:r>
            <a:endParaRPr lang="en-US" altLang="ko-KR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64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한국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E51863F3-CAA2-5697-F1E3-D5F219087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17" y="1374486"/>
            <a:ext cx="2447925" cy="876300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AAB60260-8BF5-ABA8-C0D2-56410BF1A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57" y="2392732"/>
            <a:ext cx="2419350" cy="1771650"/>
          </a:xfrm>
          <a:prstGeom prst="rect">
            <a:avLst/>
          </a:prstGeom>
        </p:spPr>
      </p:pic>
      <p:pic>
        <p:nvPicPr>
          <p:cNvPr id="18" name="그림 17" descr="테이블이(가) 표시된 사진&#10;&#10;자동 생성된 설명">
            <a:extLst>
              <a:ext uri="{FF2B5EF4-FFF2-40B4-BE49-F238E27FC236}">
                <a16:creationId xmlns:a16="http://schemas.microsoft.com/office/drawing/2014/main" id="{838BC202-D093-6870-0123-4D36193DA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559" y="1365295"/>
            <a:ext cx="3629025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23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err="1"/>
              <a:t>숙</a:t>
            </a:r>
            <a:r>
              <a:rPr lang="ko-KR" altLang="en-US" sz="2000" spc="-300" dirty="0"/>
              <a:t> 소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D50CC79F-6CB8-2526-1CD9-FE9A8E6CC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06" y="1337332"/>
            <a:ext cx="3724275" cy="1876425"/>
          </a:xfrm>
          <a:prstGeom prst="rect">
            <a:avLst/>
          </a:prstGeom>
        </p:spPr>
      </p:pic>
      <p:pic>
        <p:nvPicPr>
          <p:cNvPr id="27" name="그림 26" descr="테이블이(가) 표시된 사진&#10;&#10;자동 생성된 설명">
            <a:extLst>
              <a:ext uri="{FF2B5EF4-FFF2-40B4-BE49-F238E27FC236}">
                <a16:creationId xmlns:a16="http://schemas.microsoft.com/office/drawing/2014/main" id="{065D9FC8-59BE-89AA-D5EA-4AFFB32682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17" y="3318549"/>
            <a:ext cx="5945745" cy="3267075"/>
          </a:xfrm>
          <a:prstGeom prst="rect">
            <a:avLst/>
          </a:prstGeom>
        </p:spPr>
      </p:pic>
      <p:pic>
        <p:nvPicPr>
          <p:cNvPr id="29" name="그림 28" descr="테이블이(가) 표시된 사진&#10;&#10;자동 생성된 설명">
            <a:extLst>
              <a:ext uri="{FF2B5EF4-FFF2-40B4-BE49-F238E27FC236}">
                <a16:creationId xmlns:a16="http://schemas.microsoft.com/office/drawing/2014/main" id="{7334776C-3E1C-D870-61F4-ECD801440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62" y="2080299"/>
            <a:ext cx="5687157" cy="4505325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E85BC52-BEF5-95B8-B2CF-814E23C809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237" y="1461174"/>
            <a:ext cx="13906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00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 실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A3976758-EDF7-659F-DDC8-46E4C1E44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32540"/>
            <a:ext cx="3133725" cy="2028825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A7525206-9588-A8DF-C821-3173E3BBA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308" y="832430"/>
            <a:ext cx="717232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1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 실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BF36FF2A-DAC3-1CE1-20B3-78C9168A42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51" y="1232540"/>
            <a:ext cx="5464149" cy="5216482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C1C04616-EF4E-2CF7-6FAF-167C62963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700" y="121618"/>
            <a:ext cx="5235967" cy="522146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FA7FB5F-05A3-9E30-EDA7-41A7CA6C37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700" y="5345617"/>
            <a:ext cx="5235967" cy="39757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BE6A213-0199-93EA-9756-6250C834B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700" y="5743191"/>
            <a:ext cx="5235967" cy="3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1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67A1F018-1AC5-416E-B063-47B3509C1866}"/>
              </a:ext>
            </a:extLst>
          </p:cNvPr>
          <p:cNvGrpSpPr/>
          <p:nvPr/>
        </p:nvGrpSpPr>
        <p:grpSpPr>
          <a:xfrm>
            <a:off x="-27381" y="-11154"/>
            <a:ext cx="4967373" cy="6874730"/>
            <a:chOff x="-27381" y="-11154"/>
            <a:chExt cx="4967373" cy="6874730"/>
          </a:xfrm>
        </p:grpSpPr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F7284666-E0A0-4607-9342-8A070A266081}"/>
                </a:ext>
              </a:extLst>
            </p:cNvPr>
            <p:cNvSpPr/>
            <p:nvPr/>
          </p:nvSpPr>
          <p:spPr>
            <a:xfrm>
              <a:off x="0" y="3429000"/>
              <a:ext cx="3434576" cy="3434576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9F167D1E-609F-4671-9C64-51F6E0EB0ADD}"/>
                </a:ext>
              </a:extLst>
            </p:cNvPr>
            <p:cNvSpPr/>
            <p:nvPr/>
          </p:nvSpPr>
          <p:spPr>
            <a:xfrm rot="5400000">
              <a:off x="0" y="0"/>
              <a:ext cx="3434576" cy="3434576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>
              <a:extLst>
                <a:ext uri="{FF2B5EF4-FFF2-40B4-BE49-F238E27FC236}">
                  <a16:creationId xmlns:a16="http://schemas.microsoft.com/office/drawing/2014/main" id="{93B2D93B-DC00-4919-9585-6AAF2034D200}"/>
                </a:ext>
              </a:extLst>
            </p:cNvPr>
            <p:cNvSpPr/>
            <p:nvPr/>
          </p:nvSpPr>
          <p:spPr>
            <a:xfrm rot="16200000">
              <a:off x="-23400" y="-11154"/>
              <a:ext cx="3434576" cy="3434576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각 삼각형 10">
              <a:extLst>
                <a:ext uri="{FF2B5EF4-FFF2-40B4-BE49-F238E27FC236}">
                  <a16:creationId xmlns:a16="http://schemas.microsoft.com/office/drawing/2014/main" id="{EBBCEC61-A1F0-4055-BF58-CE2AF897C240}"/>
                </a:ext>
              </a:extLst>
            </p:cNvPr>
            <p:cNvSpPr/>
            <p:nvPr/>
          </p:nvSpPr>
          <p:spPr>
            <a:xfrm rot="16200000">
              <a:off x="-27381" y="-11153"/>
              <a:ext cx="4967373" cy="4967373"/>
            </a:xfrm>
            <a:prstGeom prst="rt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1633B9-7C44-4FAD-9287-B81F0C8E45EE}"/>
              </a:ext>
            </a:extLst>
          </p:cNvPr>
          <p:cNvSpPr txBox="1"/>
          <p:nvPr/>
        </p:nvSpPr>
        <p:spPr>
          <a:xfrm>
            <a:off x="7694464" y="724020"/>
            <a:ext cx="2759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a table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of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contents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2C765F-36DE-4BB0-A746-09DD811A3D5D}"/>
              </a:ext>
            </a:extLst>
          </p:cNvPr>
          <p:cNvSpPr txBox="1"/>
          <p:nvPr/>
        </p:nvSpPr>
        <p:spPr>
          <a:xfrm>
            <a:off x="6445404" y="416244"/>
            <a:ext cx="11592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BC08346-4341-4A4F-BBF5-F603A4DB4CD4}"/>
              </a:ext>
            </a:extLst>
          </p:cNvPr>
          <p:cNvCxnSpPr>
            <a:cxnSpLocks/>
          </p:cNvCxnSpPr>
          <p:nvPr/>
        </p:nvCxnSpPr>
        <p:spPr>
          <a:xfrm>
            <a:off x="6445404" y="1326994"/>
            <a:ext cx="5746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ED2EE54-0D94-43C1-AB59-9C52B40F3E4D}"/>
              </a:ext>
            </a:extLst>
          </p:cNvPr>
          <p:cNvGrpSpPr/>
          <p:nvPr/>
        </p:nvGrpSpPr>
        <p:grpSpPr>
          <a:xfrm>
            <a:off x="7207341" y="1706133"/>
            <a:ext cx="3727112" cy="646331"/>
            <a:chOff x="7207341" y="1706133"/>
            <a:chExt cx="3727112" cy="6463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65B241-08E6-4306-BAD0-61A9D9A36146}"/>
                </a:ext>
              </a:extLst>
            </p:cNvPr>
            <p:cNvSpPr txBox="1"/>
            <p:nvPr/>
          </p:nvSpPr>
          <p:spPr>
            <a:xfrm>
              <a:off x="7207341" y="1706133"/>
              <a:ext cx="4010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1016FB6-2F28-4D58-ACF8-8E726C6B26F4}"/>
                </a:ext>
              </a:extLst>
            </p:cNvPr>
            <p:cNvSpPr txBox="1"/>
            <p:nvPr/>
          </p:nvSpPr>
          <p:spPr>
            <a:xfrm>
              <a:off x="8051933" y="1798466"/>
              <a:ext cx="28825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bg1"/>
                  </a:solidFill>
                </a:rPr>
                <a:t>요구사항   수집   및   분석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09E859C-C071-4147-B154-07C13697A1E4}"/>
              </a:ext>
            </a:extLst>
          </p:cNvPr>
          <p:cNvGrpSpPr/>
          <p:nvPr/>
        </p:nvGrpSpPr>
        <p:grpSpPr>
          <a:xfrm>
            <a:off x="7207341" y="2605665"/>
            <a:ext cx="2997746" cy="646331"/>
            <a:chOff x="7207341" y="1706133"/>
            <a:chExt cx="2997746" cy="6463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B6DC21-6209-4012-B191-BCB6EDCB32DA}"/>
                </a:ext>
              </a:extLst>
            </p:cNvPr>
            <p:cNvSpPr txBox="1"/>
            <p:nvPr/>
          </p:nvSpPr>
          <p:spPr>
            <a:xfrm>
              <a:off x="7207341" y="1706133"/>
              <a:ext cx="4667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2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57693EA-203A-464E-9D60-359E6D37B8AD}"/>
                </a:ext>
              </a:extLst>
            </p:cNvPr>
            <p:cNvSpPr txBox="1"/>
            <p:nvPr/>
          </p:nvSpPr>
          <p:spPr>
            <a:xfrm>
              <a:off x="8051933" y="1798466"/>
              <a:ext cx="21531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bg1"/>
                  </a:solidFill>
                </a:rPr>
                <a:t>개념적  설계  </a:t>
              </a:r>
              <a:r>
                <a:rPr lang="en-US" altLang="ko-KR" sz="2400" spc="-300" dirty="0">
                  <a:solidFill>
                    <a:schemeClr val="bg1"/>
                  </a:solidFill>
                </a:rPr>
                <a:t>(ERD)</a:t>
              </a:r>
              <a:endParaRPr lang="ko-KR" altLang="en-US" sz="2400" spc="-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0EA6519-2DC3-4B79-85D4-D878C370F36A}"/>
              </a:ext>
            </a:extLst>
          </p:cNvPr>
          <p:cNvGrpSpPr/>
          <p:nvPr/>
        </p:nvGrpSpPr>
        <p:grpSpPr>
          <a:xfrm>
            <a:off x="7207341" y="3505197"/>
            <a:ext cx="2436695" cy="646331"/>
            <a:chOff x="7207341" y="1706133"/>
            <a:chExt cx="2436695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6FC7A34-6CCE-410B-A64E-B0B8217E1936}"/>
                </a:ext>
              </a:extLst>
            </p:cNvPr>
            <p:cNvSpPr txBox="1"/>
            <p:nvPr/>
          </p:nvSpPr>
          <p:spPr>
            <a:xfrm>
              <a:off x="7207341" y="1706133"/>
              <a:ext cx="47961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3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EE81578-70DB-48DA-AE78-F301E72B7FB2}"/>
                </a:ext>
              </a:extLst>
            </p:cNvPr>
            <p:cNvSpPr txBox="1"/>
            <p:nvPr/>
          </p:nvSpPr>
          <p:spPr>
            <a:xfrm>
              <a:off x="8051933" y="1798466"/>
              <a:ext cx="15921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bg1"/>
                  </a:solidFill>
                </a:rPr>
                <a:t>논리적  설계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5C9D052-A679-48D5-BFA2-5064528BB0BB}"/>
              </a:ext>
            </a:extLst>
          </p:cNvPr>
          <p:cNvGrpSpPr/>
          <p:nvPr/>
        </p:nvGrpSpPr>
        <p:grpSpPr>
          <a:xfrm>
            <a:off x="7207341" y="4404729"/>
            <a:ext cx="2436695" cy="646331"/>
            <a:chOff x="7207341" y="1706133"/>
            <a:chExt cx="2436695" cy="6463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C35F6D4-F55C-4A24-8E88-51A7F2797B83}"/>
                </a:ext>
              </a:extLst>
            </p:cNvPr>
            <p:cNvSpPr txBox="1"/>
            <p:nvPr/>
          </p:nvSpPr>
          <p:spPr>
            <a:xfrm>
              <a:off x="7207341" y="1706133"/>
              <a:ext cx="4876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4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5518CAB-4D7F-4545-B179-3D9CF52BF7EB}"/>
                </a:ext>
              </a:extLst>
            </p:cNvPr>
            <p:cNvSpPr txBox="1"/>
            <p:nvPr/>
          </p:nvSpPr>
          <p:spPr>
            <a:xfrm>
              <a:off x="8051933" y="1798466"/>
              <a:ext cx="15921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bg1"/>
                  </a:solidFill>
                </a:rPr>
                <a:t>물리적  설계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22AB423-EA83-4561-AFAE-91EE9CC7F726}"/>
              </a:ext>
            </a:extLst>
          </p:cNvPr>
          <p:cNvSpPr txBox="1"/>
          <p:nvPr/>
        </p:nvSpPr>
        <p:spPr>
          <a:xfrm>
            <a:off x="8051933" y="5396594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sz="2400" spc="-300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2F0317-DC6D-6E74-8971-01D3C570E3BC}"/>
              </a:ext>
            </a:extLst>
          </p:cNvPr>
          <p:cNvGrpSpPr/>
          <p:nvPr/>
        </p:nvGrpSpPr>
        <p:grpSpPr>
          <a:xfrm>
            <a:off x="7207341" y="5146288"/>
            <a:ext cx="3489868" cy="646331"/>
            <a:chOff x="7207341" y="1706133"/>
            <a:chExt cx="3489868" cy="6463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ADC5124-0624-3535-B87F-1E3DB6A002AD}"/>
                </a:ext>
              </a:extLst>
            </p:cNvPr>
            <p:cNvSpPr txBox="1"/>
            <p:nvPr/>
          </p:nvSpPr>
          <p:spPr>
            <a:xfrm>
              <a:off x="7207341" y="1706133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5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808A881-1466-BE5C-AC88-177A3AD017BC}"/>
                </a:ext>
              </a:extLst>
            </p:cNvPr>
            <p:cNvSpPr txBox="1"/>
            <p:nvPr/>
          </p:nvSpPr>
          <p:spPr>
            <a:xfrm>
              <a:off x="8051933" y="179846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300" dirty="0">
                  <a:solidFill>
                    <a:schemeClr val="bg1"/>
                  </a:solidFill>
                </a:rPr>
                <a:t>S Q L </a:t>
              </a:r>
              <a:r>
                <a:rPr lang="ko-KR" altLang="en-US" sz="2400" spc="-300" dirty="0">
                  <a:solidFill>
                    <a:schemeClr val="bg1"/>
                  </a:solidFill>
                </a:rPr>
                <a:t>질의  및  실행결과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001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 실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07B2A5F3-1CAA-ABAC-F3D4-D537E0CDD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87" y="1232540"/>
            <a:ext cx="4164343" cy="5281445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4A53B105-28A8-D06E-465B-2D6ABB729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431" y="1232540"/>
            <a:ext cx="4164344" cy="528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9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 실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E5F335E3-DF4F-6555-AB4B-AE6C1AB56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17" y="1232540"/>
            <a:ext cx="4161556" cy="5277911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D757C29D-CAE4-19D8-BF8B-F8ABD35BC4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674" y="1232541"/>
            <a:ext cx="4085784" cy="22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9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각 삼각형 19">
            <a:extLst>
              <a:ext uri="{FF2B5EF4-FFF2-40B4-BE49-F238E27FC236}">
                <a16:creationId xmlns:a16="http://schemas.microsoft.com/office/drawing/2014/main" id="{AFF686EC-3563-B43A-B3CC-F7765B845C4F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각 삼각형 18">
            <a:extLst>
              <a:ext uri="{FF2B5EF4-FFF2-40B4-BE49-F238E27FC236}">
                <a16:creationId xmlns:a16="http://schemas.microsoft.com/office/drawing/2014/main" id="{EDF78C8B-7F35-5BBD-5A59-EBF0FFA57B71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각 삼각형 17">
            <a:extLst>
              <a:ext uri="{FF2B5EF4-FFF2-40B4-BE49-F238E27FC236}">
                <a16:creationId xmlns:a16="http://schemas.microsoft.com/office/drawing/2014/main" id="{BB06D71C-8D0F-0FA0-2954-D0EABA7D341E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DE8211AC-46A6-431B-8B43-F0D36C6C6BAA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9EE6BA7B-BEA5-4496-B534-ACA23481E323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8EB41-8553-42E2-B72C-C5047742D6C6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AD13DC-B1B2-4447-A60D-5C2541B81E98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1D27D8-4AAA-4D05-E69A-7046564902C6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이용자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3FACCC-0CCF-6C94-0F91-8ADEB5D78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4" y="1232540"/>
            <a:ext cx="4410846" cy="11191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7531255-2AD0-BA49-FCCE-7EB1C8049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4" y="2351710"/>
            <a:ext cx="5512045" cy="251670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679E48-123C-7136-0BD1-243BEC7AB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4" y="4868414"/>
            <a:ext cx="2136070" cy="1048963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96F45F3C-FD8E-7725-B9BC-C2D94389F9C8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4669F6EC-92E2-D037-0482-7DD75D6D67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542" y="921834"/>
            <a:ext cx="3400425" cy="39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8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406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물리적 설계  </a:t>
            </a:r>
            <a:r>
              <a:rPr lang="en-US" altLang="ko-KR" sz="3600" spc="-300" dirty="0"/>
              <a:t>(Table </a:t>
            </a:r>
            <a:r>
              <a:rPr lang="ko-KR" altLang="en-US" sz="3600" spc="-300" dirty="0"/>
              <a:t>작성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65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예약현황    테 이  </a:t>
            </a:r>
            <a:r>
              <a:rPr lang="ko-KR" altLang="en-US" sz="2000" spc="-300" dirty="0" err="1"/>
              <a:t>블</a:t>
            </a:r>
            <a:endParaRPr lang="ko-KR" altLang="en-US" sz="2000" spc="-300" dirty="0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B0A287DD-134B-D46A-334E-70A6D8A10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06" y="1198195"/>
            <a:ext cx="3867150" cy="142875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BF0E2B19-D8F8-ECD1-12AE-9EABFC32D5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12" y="2626945"/>
            <a:ext cx="5086350" cy="101917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EB89950-7351-A152-E146-5C21BB290D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06" y="3646120"/>
            <a:ext cx="1666875" cy="323850"/>
          </a:xfrm>
          <a:prstGeom prst="rect">
            <a:avLst/>
          </a:prstGeom>
        </p:spPr>
      </p:pic>
      <p:pic>
        <p:nvPicPr>
          <p:cNvPr id="21" name="그림 2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99A03DAE-2793-93FA-90EC-146ADE3726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496" y="914188"/>
            <a:ext cx="6108936" cy="277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3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5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54104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SQL</a:t>
            </a:r>
            <a:r>
              <a:rPr lang="ko-KR" altLang="en-US" sz="4400" b="1" dirty="0">
                <a:solidFill>
                  <a:schemeClr val="bg1"/>
                </a:solidFill>
              </a:rPr>
              <a:t> 질의 및 실행결과</a:t>
            </a:r>
            <a:endParaRPr lang="en-US" altLang="ko-KR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542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2846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실제로   발생할  수   있는  질문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D8033-D869-7064-B0A5-7ECD208339E7}"/>
              </a:ext>
            </a:extLst>
          </p:cNvPr>
          <p:cNvSpPr txBox="1"/>
          <p:nvPr/>
        </p:nvSpPr>
        <p:spPr>
          <a:xfrm>
            <a:off x="429014" y="1241353"/>
            <a:ext cx="1148534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서울의 숙소를 전부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en-US" altLang="ko-KR" sz="1400" spc="-3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전용주차장이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X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표시된 숙소의 숙소명을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en-US" altLang="ko-KR" sz="1400" spc="-3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전국 숙소의 객실 중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4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명이 정원인 객실의 정보를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ko-KR" altLang="en-US" sz="14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전국 숙소의 객실 중 가격이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100000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원 아래인 객실의 객실번호와 가격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,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주소를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ko-KR" altLang="en-US" sz="14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예약자 중 제주도를 예약한 사람의 전화번호를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찾으시오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en-US" altLang="ko-KR" sz="1400" spc="-3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제주도 숙소에서 전용 풀장이 있는 숙소의 숙소명을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찾으시오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en-US" altLang="ko-KR" sz="1400" spc="-3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서울 객실 중 방크기가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30m^2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이 넘는 방의 가격과 주소를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구하시오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ko-KR" altLang="en-US" sz="1400" dirty="0">
              <a:ea typeface="돋움체" panose="020B0609000101010101" pitchFamily="49" charset="-127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강원도 숙소의 가격이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150000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원보다 높은 객실의 주소와 가격을 오름차순으로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정리하시오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제갈희수의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 전화번호로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제갈희수가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 예약한 방의 객실번호를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예약된 이용자 중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100000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원 이상 쓴 사람의 전화번호를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찾으시오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.(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웹 이용자 이벤트 문자 용도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경상도에서 바다전망이 보이는 객실의 가격과 주소를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객실 평균가보다 높은 객실의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정보를구하시오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가장 높은 가격의 객실의 정보를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객실번호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6572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의 객실을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'010-2075-8693'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의 번호를 가진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이서언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님이 예약하셨습니다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객실번호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6572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를 가진 숙소의 주소를 찾아 예약현황을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추가하시오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'010-2075-8693'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로 예약한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이서언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님이 예약을 취소하고 싶다고 합니다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예약현황에서 없애십시오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크라운파크호텔이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 리모델링 공사에 들어갔습니다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주소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서울 중구 남대문로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7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길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를 통해 크라운 파크 호텔의 정보를 전부 없애십시오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전망이 없는 객실의 정보를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검색하시오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이용자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송동욱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이 이름을 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송재형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'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으로 바꿨습니다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기입된 이름을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수정하시오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객실이 너무 팔리지 않아 할인을 하려 합니다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객실 테이블에 할인율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애트리뷰트를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 </a:t>
            </a:r>
            <a:r>
              <a:rPr lang="ko-KR" altLang="en-US" sz="1400" dirty="0" err="1">
                <a:ea typeface="돋움체" panose="020B0609000101010101" pitchFamily="49" charset="-127"/>
                <a:cs typeface="Posterama" panose="020B0502040204020203" pitchFamily="34" charset="0"/>
              </a:rPr>
              <a:t>추가하시오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개인정보 때문에 이용자의 정보를 없애야 합니다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 </a:t>
            </a:r>
            <a:r>
              <a:rPr lang="ko-KR" altLang="en-US" sz="1400" dirty="0">
                <a:ea typeface="돋움체" panose="020B0609000101010101" pitchFamily="49" charset="-127"/>
                <a:cs typeface="Posterama" panose="020B0502040204020203" pitchFamily="34" charset="0"/>
              </a:rPr>
              <a:t>예약현황과 이용자 테이블을 제거하십시오</a:t>
            </a:r>
            <a:r>
              <a:rPr lang="en-US" altLang="ko-KR" sz="1400" dirty="0">
                <a:ea typeface="돋움체" panose="020B0609000101010101" pitchFamily="49" charset="-127"/>
                <a:cs typeface="Posterama" panose="020B0502040204020203" pitchFamily="34" charset="0"/>
              </a:rPr>
              <a:t>.</a:t>
            </a:r>
            <a:endParaRPr lang="ko-KR" altLang="en-US" sz="1400" spc="-300" dirty="0">
              <a:cs typeface="Posteram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22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345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서울의 숙소를 </a:t>
            </a:r>
            <a:r>
              <a:rPr lang="ko-KR" altLang="en-US" sz="2000" spc="-300"/>
              <a:t>전부 </a:t>
            </a:r>
            <a:r>
              <a:rPr lang="ko-KR" altLang="en-US" sz="2000" spc="-300" dirty="0" err="1"/>
              <a:t>검색하시오</a:t>
            </a:r>
            <a:endParaRPr lang="ko-KR" altLang="en-US" sz="2000" spc="-300" dirty="0"/>
          </a:p>
        </p:txBody>
      </p:sp>
      <p:pic>
        <p:nvPicPr>
          <p:cNvPr id="7" name="그림 6" descr="텍스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5400FF9F-9AD6-367E-B90D-0E5DD4EB5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436" y="1295536"/>
            <a:ext cx="5479761" cy="438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16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6" y="832430"/>
            <a:ext cx="7843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전용주차장이  </a:t>
            </a:r>
            <a:r>
              <a:rPr lang="en-US" altLang="ko-KR" sz="2000" spc="-300" dirty="0"/>
              <a:t>X</a:t>
            </a:r>
            <a:r>
              <a:rPr lang="ko-KR" altLang="en-US" sz="2000" spc="-300" dirty="0"/>
              <a:t>표시된 숙소의 숙소명을 </a:t>
            </a:r>
            <a:r>
              <a:rPr lang="ko-KR" altLang="en-US" sz="2000" spc="-300" dirty="0" err="1"/>
              <a:t>검색하시오</a:t>
            </a:r>
            <a:r>
              <a:rPr lang="en-US" altLang="ko-KR" sz="2000" spc="-300" dirty="0"/>
              <a:t>.</a:t>
            </a:r>
            <a:endParaRPr lang="ko-KR" altLang="en-US" sz="2000" spc="-300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D682F598-06A4-2441-32F9-C36755449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630" y="1447979"/>
            <a:ext cx="7105692" cy="4069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6" y="832430"/>
            <a:ext cx="65132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전국 숙소의 객실 중 </a:t>
            </a:r>
            <a:r>
              <a:rPr lang="en-US" altLang="ko-KR" sz="2000" spc="-300" dirty="0"/>
              <a:t>4</a:t>
            </a:r>
            <a:r>
              <a:rPr lang="ko-KR" altLang="en-US" sz="2000" spc="-300" dirty="0"/>
              <a:t>명이 정원인 객실의 정보를 </a:t>
            </a:r>
            <a:r>
              <a:rPr lang="ko-KR" altLang="en-US" sz="2000" spc="-300" dirty="0" err="1"/>
              <a:t>검색하시오</a:t>
            </a:r>
            <a:endParaRPr lang="ko-KR" altLang="en-US" sz="2000" spc="-300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3EAEA52-5025-809A-3F06-CAC0478AE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4" y="1295536"/>
            <a:ext cx="5618637" cy="917328"/>
          </a:xfrm>
          <a:prstGeom prst="rect">
            <a:avLst/>
          </a:prstGeom>
        </p:spPr>
      </p:pic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34D7D19C-D418-B032-F036-E31C21474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598" y="735980"/>
            <a:ext cx="5271416" cy="506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7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예약자 중 제주도를 예약한 사람의 전화번호를 </a:t>
            </a:r>
            <a:r>
              <a:rPr lang="ko-KR" altLang="en-US" sz="2000" spc="-300" dirty="0" err="1"/>
              <a:t>찾으시오</a:t>
            </a:r>
            <a:endParaRPr lang="ko-KR" altLang="en-US" sz="2000" spc="-300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60602764-5D7A-CC37-CB8B-4A0FD7003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87" y="1232540"/>
            <a:ext cx="4763758" cy="677543"/>
          </a:xfrm>
          <a:prstGeom prst="rect">
            <a:avLst/>
          </a:prstGeom>
        </p:spPr>
      </p:pic>
      <p:pic>
        <p:nvPicPr>
          <p:cNvPr id="10" name="그림 9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07DCD3EB-429F-E3BD-A32A-673F5C93D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958" y="921834"/>
            <a:ext cx="3280997" cy="5737743"/>
          </a:xfrm>
          <a:prstGeom prst="rect">
            <a:avLst/>
          </a:prstGeom>
        </p:spPr>
      </p:pic>
      <p:pic>
        <p:nvPicPr>
          <p:cNvPr id="14" name="그림 13" descr="테이블이(가) 표시된 사진&#10;&#10;자동 생성된 설명">
            <a:extLst>
              <a:ext uri="{FF2B5EF4-FFF2-40B4-BE49-F238E27FC236}">
                <a16:creationId xmlns:a16="http://schemas.microsoft.com/office/drawing/2014/main" id="{31247D57-59DC-6B01-F6B8-2403A65C2D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955" y="921834"/>
            <a:ext cx="2950133" cy="273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39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321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1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56477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요구사항 수집 및 분석</a:t>
            </a:r>
            <a:endParaRPr lang="en-US" altLang="ko-KR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48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예약자중 제주도를 예약한 사람의 전화번호를 </a:t>
            </a:r>
            <a:r>
              <a:rPr lang="ko-KR" altLang="en-US" sz="2000" spc="-300" dirty="0" err="1"/>
              <a:t>찾으시오</a:t>
            </a:r>
            <a:endParaRPr lang="ko-KR" altLang="en-US" sz="2000" spc="-300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76595AD-2246-40B8-4129-464898193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12" y="1963990"/>
            <a:ext cx="6187176" cy="293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4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제주도 숙소에서 전용 풀장이 있는 숙소의 숙소명을 </a:t>
            </a:r>
            <a:r>
              <a:rPr lang="ko-KR" altLang="en-US" sz="2000" spc="-300" dirty="0" err="1"/>
              <a:t>찾으시오</a:t>
            </a:r>
            <a:endParaRPr lang="ko-KR" altLang="en-US" sz="2000" spc="-300" dirty="0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161F235-6926-94B2-8563-074864DA9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827" y="1858638"/>
            <a:ext cx="7525297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서울 객실 중 방크기가 </a:t>
            </a:r>
            <a:r>
              <a:rPr lang="en-US" altLang="ko-KR" sz="2000" spc="-300" dirty="0"/>
              <a:t>30m^2</a:t>
            </a:r>
            <a:r>
              <a:rPr lang="ko-KR" altLang="en-US" sz="2000" spc="-300" dirty="0"/>
              <a:t>이 넘는 방의 가격과 주소를 </a:t>
            </a:r>
            <a:r>
              <a:rPr lang="ko-KR" altLang="en-US" sz="2000" spc="-300" dirty="0" err="1"/>
              <a:t>구하시오</a:t>
            </a:r>
            <a:endParaRPr lang="ko-KR" altLang="en-US" sz="20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3325D7-877C-272C-1ABB-FDCE2E78C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901" y="2030521"/>
            <a:ext cx="7539150" cy="352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7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8691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강원도 숙소의 가격이 </a:t>
            </a:r>
            <a:r>
              <a:rPr lang="en-US" altLang="ko-KR" sz="2000" spc="-300" dirty="0"/>
              <a:t>150000</a:t>
            </a:r>
            <a:r>
              <a:rPr lang="ko-KR" altLang="en-US" sz="2000" spc="-300" dirty="0"/>
              <a:t>원 보다 높은 객실의 주소와 가격을 오름차순으로 정리 </a:t>
            </a:r>
            <a:r>
              <a:rPr lang="ko-KR" altLang="en-US" sz="2000" spc="-300" dirty="0" err="1"/>
              <a:t>하시오</a:t>
            </a:r>
            <a:endParaRPr lang="ko-KR" altLang="en-US" sz="20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4E08EDB-24D2-0BDB-9149-A6377BB35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005" y="1356835"/>
            <a:ext cx="8263989" cy="414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4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err="1"/>
              <a:t>제갈희수의</a:t>
            </a:r>
            <a:r>
              <a:rPr lang="ko-KR" altLang="en-US" sz="2000" spc="-300" dirty="0"/>
              <a:t> 전화번호로 </a:t>
            </a:r>
            <a:r>
              <a:rPr lang="ko-KR" altLang="en-US" sz="2000" spc="-300" dirty="0" err="1"/>
              <a:t>제갈희수가</a:t>
            </a:r>
            <a:r>
              <a:rPr lang="ko-KR" altLang="en-US" sz="2000" spc="-300" dirty="0"/>
              <a:t> 예약한 방의 객실번호를 </a:t>
            </a:r>
            <a:r>
              <a:rPr lang="ko-KR" altLang="en-US" sz="2000" spc="-300" dirty="0" err="1"/>
              <a:t>검색하시오</a:t>
            </a:r>
            <a:endParaRPr lang="ko-KR" altLang="en-US" sz="20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64C7943-1D34-AE22-7BC3-813FBE9B9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503" y="1464906"/>
            <a:ext cx="7832994" cy="392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4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예약된 이용자 중 </a:t>
            </a:r>
            <a:r>
              <a:rPr lang="en-US" altLang="ko-KR" sz="2000" spc="-300" dirty="0"/>
              <a:t>100000</a:t>
            </a:r>
            <a:r>
              <a:rPr lang="ko-KR" altLang="en-US" sz="2000" spc="-300" dirty="0"/>
              <a:t>원 이상 쓴 사람의 전화번호를 </a:t>
            </a:r>
            <a:r>
              <a:rPr lang="ko-KR" altLang="en-US" sz="2000" spc="-300" dirty="0" err="1"/>
              <a:t>찾으시오</a:t>
            </a:r>
            <a:endParaRPr lang="ko-KR" altLang="en-US" sz="20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FBE67B-8166-0460-600C-F9A489908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998" y="1420537"/>
            <a:ext cx="8308004" cy="401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경상도에서 바다전망이 보이는 객실의 가격과 주소를 </a:t>
            </a:r>
            <a:r>
              <a:rPr lang="ko-KR" altLang="en-US" sz="2000" spc="-300" dirty="0" err="1"/>
              <a:t>검색하시오</a:t>
            </a:r>
            <a:endParaRPr lang="ko-KR" altLang="en-US" sz="2000" spc="-300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55846E8-F002-7BF9-F971-90558667E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350" y="1280008"/>
            <a:ext cx="8889300" cy="429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3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객실번호 </a:t>
            </a:r>
            <a:r>
              <a:rPr lang="en-US" altLang="ko-KR" sz="2000" spc="-300" dirty="0"/>
              <a:t>6572</a:t>
            </a:r>
            <a:r>
              <a:rPr lang="ko-KR" altLang="en-US" sz="2000" spc="-300" dirty="0"/>
              <a:t>의 객실을 </a:t>
            </a:r>
            <a:r>
              <a:rPr lang="en-US" altLang="ko-KR" sz="2000" spc="-300" dirty="0"/>
              <a:t>010-2075-8693</a:t>
            </a:r>
            <a:r>
              <a:rPr lang="ko-KR" altLang="en-US" sz="2000" spc="-300" dirty="0"/>
              <a:t>의 번호를 가진 </a:t>
            </a:r>
            <a:r>
              <a:rPr lang="ko-KR" altLang="en-US" sz="2000" spc="-300" dirty="0" err="1"/>
              <a:t>이서언</a:t>
            </a:r>
            <a:r>
              <a:rPr lang="ko-KR" altLang="en-US" sz="2000" spc="-300" dirty="0"/>
              <a:t> 님이 예약하셨습니다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객실번호 </a:t>
            </a:r>
            <a:r>
              <a:rPr lang="en-US" altLang="ko-KR" sz="2000" spc="-300" dirty="0"/>
              <a:t>6572</a:t>
            </a:r>
            <a:r>
              <a:rPr lang="ko-KR" altLang="en-US" sz="2000" spc="-300" dirty="0"/>
              <a:t>를 가진 숙소의 주소를 찾아 예약현황에 </a:t>
            </a:r>
            <a:r>
              <a:rPr lang="ko-KR" altLang="en-US" sz="2000" spc="-300" dirty="0" err="1"/>
              <a:t>추가하시오</a:t>
            </a:r>
            <a:r>
              <a:rPr lang="en-US" altLang="ko-KR" sz="2000" spc="-300" dirty="0"/>
              <a:t>.</a:t>
            </a:r>
            <a:endParaRPr lang="ko-KR" altLang="en-US" sz="2000" spc="-300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26DC4B8-FDF0-2A19-DF11-9B646EB58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" y="1540316"/>
            <a:ext cx="10315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32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300" dirty="0"/>
              <a:t>010-2075-8693</a:t>
            </a:r>
            <a:r>
              <a:rPr lang="ko-KR" altLang="en-US" sz="2000" spc="-300" dirty="0"/>
              <a:t>으로 예약한 </a:t>
            </a:r>
            <a:r>
              <a:rPr lang="ko-KR" altLang="en-US" sz="2000" spc="-300" dirty="0" err="1"/>
              <a:t>이서언님이</a:t>
            </a:r>
            <a:r>
              <a:rPr lang="ko-KR" altLang="en-US" sz="2000" spc="-300" dirty="0"/>
              <a:t> 예약을 취소하고 싶다고 합니다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예약현황에서 없애십시오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D07DE89C-72CE-A8A3-E6E1-1600AF8FDA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" y="1485900"/>
            <a:ext cx="10315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7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err="1"/>
              <a:t>크라운파크</a:t>
            </a:r>
            <a:r>
              <a:rPr lang="ko-KR" altLang="en-US" sz="2000" spc="-300" dirty="0"/>
              <a:t> 호텔이 리모델링 공사에 들어갔습니다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주소 </a:t>
            </a:r>
            <a:r>
              <a:rPr lang="en-US" altLang="ko-KR" sz="2000" spc="-300" dirty="0"/>
              <a:t>‘</a:t>
            </a:r>
            <a:r>
              <a:rPr lang="ko-KR" altLang="en-US" sz="2000" spc="-300" dirty="0"/>
              <a:t>서울 중구 남대문로 </a:t>
            </a:r>
            <a:r>
              <a:rPr lang="en-US" altLang="ko-KR" sz="2000" spc="-300" dirty="0"/>
              <a:t>7</a:t>
            </a:r>
            <a:r>
              <a:rPr lang="ko-KR" altLang="en-US" sz="2000" spc="-300" dirty="0"/>
              <a:t>길</a:t>
            </a:r>
            <a:r>
              <a:rPr lang="en-US" altLang="ko-KR" sz="2000" spc="-300" dirty="0"/>
              <a:t>’</a:t>
            </a:r>
            <a:r>
              <a:rPr lang="ko-KR" altLang="en-US" sz="2000" spc="-300" dirty="0"/>
              <a:t>을 통해 크라운 파크 호텔의 정보를 전부 없애십시오</a:t>
            </a:r>
            <a:r>
              <a:rPr lang="en-US" altLang="ko-KR" sz="2000" spc="-300" dirty="0"/>
              <a:t>.</a:t>
            </a:r>
            <a:endParaRPr lang="ko-KR" altLang="en-US" sz="2000" spc="-300" dirty="0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EDBB7DCD-5C6E-AA9A-A91E-4E6F88A63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28" y="1634791"/>
            <a:ext cx="10315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49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42B1-A181-93A3-F3E3-C60F68591E56}"/>
              </a:ext>
            </a:extLst>
          </p:cNvPr>
          <p:cNvSpPr>
            <a:spLocks/>
          </p:cNvSpPr>
          <p:nvPr/>
        </p:nvSpPr>
        <p:spPr>
          <a:xfrm>
            <a:off x="865698" y="3070953"/>
            <a:ext cx="2041451" cy="19588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C15B172A-920F-B864-DD8E-F37E86768DDD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09244F3D-39A4-2F2E-0171-B036D4390C34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DEA33034-787A-0466-CA18-D53B7EABCF9D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7CFB50F2-6D55-111A-ACCF-BE0A6700B139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DE8211AC-46A6-431B-8B43-F0D36C6C6BAA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9EE6BA7B-BEA5-4496-B534-ACA23481E323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8EB41-8553-42E2-B72C-C5047742D6C6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1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AD13DC-B1B2-4447-A60D-5C2541B81E98}"/>
              </a:ext>
            </a:extLst>
          </p:cNvPr>
          <p:cNvSpPr txBox="1"/>
          <p:nvPr/>
        </p:nvSpPr>
        <p:spPr>
          <a:xfrm>
            <a:off x="1040781" y="121618"/>
            <a:ext cx="4190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요구사항 수집 및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0C6FDB-FE2C-4781-92D9-6397FE1B1F22}"/>
              </a:ext>
            </a:extLst>
          </p:cNvPr>
          <p:cNvSpPr/>
          <p:nvPr/>
        </p:nvSpPr>
        <p:spPr>
          <a:xfrm>
            <a:off x="879719" y="767949"/>
            <a:ext cx="2041451" cy="19588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44DF06-582F-4B9F-8F18-A40DA636A200}"/>
              </a:ext>
            </a:extLst>
          </p:cNvPr>
          <p:cNvSpPr/>
          <p:nvPr/>
        </p:nvSpPr>
        <p:spPr>
          <a:xfrm>
            <a:off x="874437" y="677180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0F76907-6A23-4557-9E58-3CD8695AB3BE}"/>
              </a:ext>
            </a:extLst>
          </p:cNvPr>
          <p:cNvSpPr/>
          <p:nvPr/>
        </p:nvSpPr>
        <p:spPr>
          <a:xfrm>
            <a:off x="9179915" y="685258"/>
            <a:ext cx="2041451" cy="20415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C8082F-3708-47EA-BA05-B7E8D1A67A68}"/>
              </a:ext>
            </a:extLst>
          </p:cNvPr>
          <p:cNvSpPr/>
          <p:nvPr/>
        </p:nvSpPr>
        <p:spPr>
          <a:xfrm>
            <a:off x="3662796" y="685259"/>
            <a:ext cx="2041451" cy="20415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61FED34-2D5A-42CC-B435-D47DBFAA933F}"/>
              </a:ext>
            </a:extLst>
          </p:cNvPr>
          <p:cNvSpPr/>
          <p:nvPr/>
        </p:nvSpPr>
        <p:spPr>
          <a:xfrm>
            <a:off x="6445873" y="685259"/>
            <a:ext cx="2041451" cy="20415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CC2770-7832-472D-987D-BF8322DFDD35}"/>
              </a:ext>
            </a:extLst>
          </p:cNvPr>
          <p:cNvSpPr txBox="1"/>
          <p:nvPr/>
        </p:nvSpPr>
        <p:spPr>
          <a:xfrm>
            <a:off x="3092473" y="157203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08F8FC-3C04-433C-80B0-67B51F665ED1}"/>
              </a:ext>
            </a:extLst>
          </p:cNvPr>
          <p:cNvSpPr txBox="1"/>
          <p:nvPr/>
        </p:nvSpPr>
        <p:spPr>
          <a:xfrm>
            <a:off x="5901075" y="157203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FF117B-4A83-444F-A468-B78F597B8C2D}"/>
              </a:ext>
            </a:extLst>
          </p:cNvPr>
          <p:cNvSpPr txBox="1"/>
          <p:nvPr/>
        </p:nvSpPr>
        <p:spPr>
          <a:xfrm>
            <a:off x="8650779" y="1562689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0D396E-49EE-4F6D-B086-BE689740E3A1}"/>
              </a:ext>
            </a:extLst>
          </p:cNvPr>
          <p:cNvSpPr txBox="1"/>
          <p:nvPr/>
        </p:nvSpPr>
        <p:spPr>
          <a:xfrm>
            <a:off x="1467683" y="794654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7876CF9-69FF-4637-A7AC-18BD07D5C3C4}"/>
              </a:ext>
            </a:extLst>
          </p:cNvPr>
          <p:cNvSpPr/>
          <p:nvPr/>
        </p:nvSpPr>
        <p:spPr>
          <a:xfrm>
            <a:off x="3662797" y="677180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4BB8F77-B4F6-41CB-9D98-71973A0F0B4A}"/>
              </a:ext>
            </a:extLst>
          </p:cNvPr>
          <p:cNvSpPr txBox="1"/>
          <p:nvPr/>
        </p:nvSpPr>
        <p:spPr>
          <a:xfrm>
            <a:off x="4248926" y="767949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96C2783-36BF-4C77-9EC0-FA8450996723}"/>
              </a:ext>
            </a:extLst>
          </p:cNvPr>
          <p:cNvSpPr/>
          <p:nvPr/>
        </p:nvSpPr>
        <p:spPr>
          <a:xfrm>
            <a:off x="6445873" y="677180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62F5D60-7C24-49FB-9E84-E5F685864494}"/>
              </a:ext>
            </a:extLst>
          </p:cNvPr>
          <p:cNvSpPr txBox="1"/>
          <p:nvPr/>
        </p:nvSpPr>
        <p:spPr>
          <a:xfrm>
            <a:off x="6992138" y="767949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8D9F27E-F1CA-49B0-943B-03E6592E52EF}"/>
              </a:ext>
            </a:extLst>
          </p:cNvPr>
          <p:cNvSpPr/>
          <p:nvPr/>
        </p:nvSpPr>
        <p:spPr>
          <a:xfrm>
            <a:off x="9179915" y="677180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840530-0106-414D-B9FD-997904EC51FE}"/>
              </a:ext>
            </a:extLst>
          </p:cNvPr>
          <p:cNvSpPr txBox="1"/>
          <p:nvPr/>
        </p:nvSpPr>
        <p:spPr>
          <a:xfrm>
            <a:off x="9737409" y="767949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DEBBFA-0B2F-4032-859C-998D908D526D}"/>
              </a:ext>
            </a:extLst>
          </p:cNvPr>
          <p:cNvSpPr txBox="1"/>
          <p:nvPr/>
        </p:nvSpPr>
        <p:spPr>
          <a:xfrm>
            <a:off x="1044978" y="1301720"/>
            <a:ext cx="1682895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 예약 웹 사이트에는 한국이 있고 한국은 지역번호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고유함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와 지역명으로 나뉜다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EBA59C5-5274-478E-83B9-6E689B2DBF45}"/>
              </a:ext>
            </a:extLst>
          </p:cNvPr>
          <p:cNvSpPr txBox="1"/>
          <p:nvPr/>
        </p:nvSpPr>
        <p:spPr>
          <a:xfrm>
            <a:off x="3823020" y="1284868"/>
            <a:ext cx="1682895" cy="110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한국에 위치해 있는 각 숙소는 주소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고유함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숙소이름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옵션의 정보를 가진다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5ADFCB-EADC-4F0D-8B56-4D98F55C7A35}"/>
              </a:ext>
            </a:extLst>
          </p:cNvPr>
          <p:cNvSpPr txBox="1"/>
          <p:nvPr/>
        </p:nvSpPr>
        <p:spPr>
          <a:xfrm>
            <a:off x="6631629" y="1289539"/>
            <a:ext cx="1682895" cy="110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 옵션에는 전용 주차장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전용 풀장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피트니스 센터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카페테리아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조식이 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563186-9D67-459A-B0E0-8C10A0F9DC8A}"/>
              </a:ext>
            </a:extLst>
          </p:cNvPr>
          <p:cNvSpPr txBox="1"/>
          <p:nvPr/>
        </p:nvSpPr>
        <p:spPr>
          <a:xfrm>
            <a:off x="9398665" y="1313429"/>
            <a:ext cx="1682895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숙소는 한국에서 여러 곳에 위치 해 있을 수 있고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한국이라는 나라는 하나만 존재한다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39939D-020E-ABA1-665B-69768E4672BE}"/>
              </a:ext>
            </a:extLst>
          </p:cNvPr>
          <p:cNvSpPr/>
          <p:nvPr/>
        </p:nvSpPr>
        <p:spPr>
          <a:xfrm>
            <a:off x="865699" y="3070953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D5AD0-62F0-FC5B-5CE0-AD1F681B8C77}"/>
              </a:ext>
            </a:extLst>
          </p:cNvPr>
          <p:cNvSpPr txBox="1"/>
          <p:nvPr/>
        </p:nvSpPr>
        <p:spPr>
          <a:xfrm>
            <a:off x="1020411" y="3667724"/>
            <a:ext cx="1682895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각 숙소에는 객실을 가진다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객실번호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고유함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),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방호수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객실의 옵션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가격의 정보가 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BB8984-9665-F5AB-3C9C-C543D1C2E8BA}"/>
              </a:ext>
            </a:extLst>
          </p:cNvPr>
          <p:cNvSpPr txBox="1"/>
          <p:nvPr/>
        </p:nvSpPr>
        <p:spPr>
          <a:xfrm>
            <a:off x="1460946" y="3188427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5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19C89B8-5A9B-C058-3C58-CA54FA4C9AEE}"/>
              </a:ext>
            </a:extLst>
          </p:cNvPr>
          <p:cNvSpPr>
            <a:spLocks/>
          </p:cNvSpPr>
          <p:nvPr/>
        </p:nvSpPr>
        <p:spPr>
          <a:xfrm>
            <a:off x="3658990" y="3063444"/>
            <a:ext cx="2041451" cy="19588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1943E3-DB99-5B5D-9D68-720155D84EFA}"/>
              </a:ext>
            </a:extLst>
          </p:cNvPr>
          <p:cNvSpPr/>
          <p:nvPr/>
        </p:nvSpPr>
        <p:spPr>
          <a:xfrm>
            <a:off x="3657000" y="3070953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4DCEB7C-DC8D-05F9-C944-D54A068A23E6}"/>
              </a:ext>
            </a:extLst>
          </p:cNvPr>
          <p:cNvSpPr>
            <a:spLocks/>
          </p:cNvSpPr>
          <p:nvPr/>
        </p:nvSpPr>
        <p:spPr>
          <a:xfrm>
            <a:off x="6445873" y="3056207"/>
            <a:ext cx="2041451" cy="19588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ECB9709-6DA1-B9A0-7103-4A96556D3AFA}"/>
              </a:ext>
            </a:extLst>
          </p:cNvPr>
          <p:cNvSpPr/>
          <p:nvPr/>
        </p:nvSpPr>
        <p:spPr>
          <a:xfrm>
            <a:off x="6445873" y="3063444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B33F8B7-C171-118E-C6D4-F2740FE40FD1}"/>
              </a:ext>
            </a:extLst>
          </p:cNvPr>
          <p:cNvSpPr>
            <a:spLocks/>
          </p:cNvSpPr>
          <p:nvPr/>
        </p:nvSpPr>
        <p:spPr>
          <a:xfrm>
            <a:off x="9156776" y="3070953"/>
            <a:ext cx="2041451" cy="22309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AE4CE3-7ED1-06EA-2FB3-F84A17FB6DE4}"/>
              </a:ext>
            </a:extLst>
          </p:cNvPr>
          <p:cNvSpPr/>
          <p:nvPr/>
        </p:nvSpPr>
        <p:spPr>
          <a:xfrm>
            <a:off x="9156777" y="3070953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A21E91-06DE-F935-9DB7-BCBC420D76AC}"/>
              </a:ext>
            </a:extLst>
          </p:cNvPr>
          <p:cNvSpPr txBox="1"/>
          <p:nvPr/>
        </p:nvSpPr>
        <p:spPr>
          <a:xfrm>
            <a:off x="4308556" y="3180918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6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053F80-C414-DA87-DC9E-836985BE8EFC}"/>
              </a:ext>
            </a:extLst>
          </p:cNvPr>
          <p:cNvSpPr txBox="1"/>
          <p:nvPr/>
        </p:nvSpPr>
        <p:spPr>
          <a:xfrm>
            <a:off x="7072280" y="3180918"/>
            <a:ext cx="80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7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D12FFB0-8F23-2FFA-4DB8-963D11857F95}"/>
              </a:ext>
            </a:extLst>
          </p:cNvPr>
          <p:cNvSpPr txBox="1"/>
          <p:nvPr/>
        </p:nvSpPr>
        <p:spPr>
          <a:xfrm>
            <a:off x="9839200" y="3188427"/>
            <a:ext cx="80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8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957D52-2A89-FD48-0302-38BB9053183C}"/>
              </a:ext>
            </a:extLst>
          </p:cNvPr>
          <p:cNvSpPr txBox="1"/>
          <p:nvPr/>
        </p:nvSpPr>
        <p:spPr>
          <a:xfrm>
            <a:off x="3823020" y="3675233"/>
            <a:ext cx="1682895" cy="110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숙소의 객실마다 방의 크기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침대 사이즈와 개수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전망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정원수의 객실옵션이 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FE617FA-919E-0267-3EE9-4CD1C195BFEC}"/>
              </a:ext>
            </a:extLst>
          </p:cNvPr>
          <p:cNvSpPr txBox="1"/>
          <p:nvPr/>
        </p:nvSpPr>
        <p:spPr>
          <a:xfrm>
            <a:off x="6596975" y="3660657"/>
            <a:ext cx="1682895" cy="110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 하나당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여러개의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객실을 가지며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여러개의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객실은 하나의 숙소에 귀속된다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21605BB-B796-3B80-2729-E3A94F5044FB}"/>
              </a:ext>
            </a:extLst>
          </p:cNvPr>
          <p:cNvSpPr txBox="1"/>
          <p:nvPr/>
        </p:nvSpPr>
        <p:spPr>
          <a:xfrm>
            <a:off x="9336053" y="3683792"/>
            <a:ext cx="1682895" cy="1618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객실을 이용하는 이용자들은 필수 정보인 전화번호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고유함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이름을 입력하여 숙소를 통해 객실을 예약한다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0ED916-7B6B-2174-68AE-C5134253D428}"/>
              </a:ext>
            </a:extLst>
          </p:cNvPr>
          <p:cNvSpPr>
            <a:spLocks/>
          </p:cNvSpPr>
          <p:nvPr/>
        </p:nvSpPr>
        <p:spPr>
          <a:xfrm>
            <a:off x="852744" y="5285351"/>
            <a:ext cx="7634580" cy="13382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92E9026-3192-61E3-BAEF-B5CD9B8885A8}"/>
              </a:ext>
            </a:extLst>
          </p:cNvPr>
          <p:cNvSpPr/>
          <p:nvPr/>
        </p:nvSpPr>
        <p:spPr>
          <a:xfrm>
            <a:off x="865698" y="5287854"/>
            <a:ext cx="921158" cy="1335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BAB18A-860F-5C33-4761-594BB3F614FB}"/>
              </a:ext>
            </a:extLst>
          </p:cNvPr>
          <p:cNvSpPr txBox="1"/>
          <p:nvPr/>
        </p:nvSpPr>
        <p:spPr>
          <a:xfrm>
            <a:off x="925365" y="5771048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9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66B0F8-316F-918D-1D7F-C657DDE105E0}"/>
              </a:ext>
            </a:extLst>
          </p:cNvPr>
          <p:cNvSpPr txBox="1"/>
          <p:nvPr/>
        </p:nvSpPr>
        <p:spPr>
          <a:xfrm>
            <a:off x="1895162" y="5656994"/>
            <a:ext cx="6433347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숙소는 여러 객실을 가지고 있으며 여러 이용자를 받을 수 있고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이용자는 다수가 여러 숙소의 여러 객실을 예약할 수 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객실은 여러 이용자를 받을 수 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356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전망이 없는 객실의 정보를 </a:t>
            </a:r>
            <a:r>
              <a:rPr lang="ko-KR" altLang="en-US" sz="2000" spc="-300" dirty="0" err="1"/>
              <a:t>검색하시오</a:t>
            </a:r>
            <a:endParaRPr lang="ko-KR" altLang="en-US" sz="2000" spc="-300" dirty="0"/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D9A996C3-DFB2-D87F-D2AF-64811FE8BF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163" y="1607392"/>
            <a:ext cx="8466626" cy="364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6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이용자 </a:t>
            </a:r>
            <a:r>
              <a:rPr lang="ko-KR" altLang="en-US" sz="2000" spc="-300" dirty="0" err="1"/>
              <a:t>송동욱이</a:t>
            </a:r>
            <a:r>
              <a:rPr lang="ko-KR" altLang="en-US" sz="2000" spc="-300" dirty="0"/>
              <a:t> 이름을 송재형으로 바꿨습니다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기입된 이름을 </a:t>
            </a:r>
            <a:r>
              <a:rPr lang="ko-KR" altLang="en-US" sz="2000" spc="-300" dirty="0" err="1"/>
              <a:t>수정하시오</a:t>
            </a:r>
            <a:endParaRPr lang="ko-KR" altLang="en-US" sz="2000" spc="-300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9351F8D-652A-BF1C-952F-4D195CFCE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430" y="1768491"/>
            <a:ext cx="8332091" cy="332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5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6" y="832430"/>
            <a:ext cx="97183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객실이 너무 팔리지 않아 할인을 하려 합니다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객실 테이블에 할인율 </a:t>
            </a:r>
            <a:r>
              <a:rPr lang="ko-KR" altLang="en-US" sz="2000" spc="-300" dirty="0" err="1"/>
              <a:t>애트리뷰트를</a:t>
            </a:r>
            <a:r>
              <a:rPr lang="ko-KR" altLang="en-US" sz="2000" spc="-300" dirty="0"/>
              <a:t> </a:t>
            </a:r>
            <a:r>
              <a:rPr lang="ko-KR" altLang="en-US" sz="2000" spc="-300" dirty="0" err="1"/>
              <a:t>추가하시오</a:t>
            </a:r>
            <a:endParaRPr lang="ko-KR" altLang="en-US" sz="2000" spc="-300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AC87388-7E4E-5999-0782-B19E57DDA43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87" y="1232540"/>
            <a:ext cx="4280845" cy="680030"/>
          </a:xfrm>
          <a:prstGeom prst="rect">
            <a:avLst/>
          </a:prstGeom>
        </p:spPr>
      </p:pic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14720B29-0842-83DE-79A7-BE4B6E0AA8A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1" y="1923444"/>
            <a:ext cx="3848696" cy="3616664"/>
          </a:xfrm>
          <a:prstGeom prst="rect">
            <a:avLst/>
          </a:prstGeom>
        </p:spPr>
      </p:pic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98EF78B1-7EE8-0F3F-37FF-B20748769A2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617" y="1912569"/>
            <a:ext cx="3848696" cy="3616665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4921538D-4AC2-2CAC-E800-BD1E674DFD2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312" y="1912569"/>
            <a:ext cx="3848697" cy="361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9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4A678-1F8A-44E4-3F69-C547D565BA1F}"/>
              </a:ext>
            </a:extLst>
          </p:cNvPr>
          <p:cNvSpPr txBox="1"/>
          <p:nvPr/>
        </p:nvSpPr>
        <p:spPr>
          <a:xfrm>
            <a:off x="340086" y="832430"/>
            <a:ext cx="97183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객실이 너무 팔리지 않아 할인을 하려 합니다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객실 테이블에 할인율 </a:t>
            </a:r>
            <a:r>
              <a:rPr lang="ko-KR" altLang="en-US" sz="2000" spc="-300" dirty="0" err="1"/>
              <a:t>애트리뷰트를</a:t>
            </a:r>
            <a:r>
              <a:rPr lang="ko-KR" altLang="en-US" sz="2000" spc="-300" dirty="0"/>
              <a:t> </a:t>
            </a:r>
            <a:r>
              <a:rPr lang="ko-KR" altLang="en-US" sz="2000" spc="-300" dirty="0" err="1"/>
              <a:t>추가하시오</a:t>
            </a:r>
            <a:endParaRPr lang="ko-KR" altLang="en-US" sz="2000" spc="-300" dirty="0"/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99568FA1-0FD0-5D3D-716E-02A56AC01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366" y="1459362"/>
            <a:ext cx="4969268" cy="466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9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5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/>
              <a:t>SQL </a:t>
            </a:r>
            <a:r>
              <a:rPr lang="ko-KR" altLang="en-US" sz="3600" spc="-300" dirty="0"/>
              <a:t>질의 및 실행결과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1D56-2A36-13C2-E010-6C173099F9F2}"/>
              </a:ext>
            </a:extLst>
          </p:cNvPr>
          <p:cNvSpPr txBox="1"/>
          <p:nvPr/>
        </p:nvSpPr>
        <p:spPr>
          <a:xfrm>
            <a:off x="340087" y="832430"/>
            <a:ext cx="7242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/>
              <a:t>개인정보 때문에 이용자의 정보를 없애야 합니다</a:t>
            </a:r>
            <a:r>
              <a:rPr lang="en-US" altLang="ko-KR" sz="2000" spc="-300" dirty="0"/>
              <a:t>. </a:t>
            </a:r>
            <a:r>
              <a:rPr lang="ko-KR" altLang="en-US" sz="2000" spc="-300" dirty="0"/>
              <a:t>예약현황과 이용자 테이블을 제거하십시오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EEBEDAFF-09C3-9DC8-6496-624E2C26E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476" y="1776412"/>
            <a:ext cx="685800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7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6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62119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err="1">
                <a:solidFill>
                  <a:schemeClr val="bg1"/>
                </a:solidFill>
              </a:rPr>
              <a:t>느낀점</a:t>
            </a:r>
            <a:r>
              <a:rPr lang="ko-KR" altLang="en-US" sz="4400" b="1" dirty="0">
                <a:solidFill>
                  <a:schemeClr val="bg1"/>
                </a:solidFill>
              </a:rPr>
              <a:t> 및 앞으로의 계획</a:t>
            </a:r>
            <a:endParaRPr lang="en-US" altLang="ko-KR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F4CD5E77-8D22-45E3-98F0-D2E9448C2896}"/>
              </a:ext>
            </a:extLst>
          </p:cNvPr>
          <p:cNvSpPr/>
          <p:nvPr/>
        </p:nvSpPr>
        <p:spPr>
          <a:xfrm>
            <a:off x="4459143" y="0"/>
            <a:ext cx="16368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DE8211AC-46A6-431B-8B43-F0D36C6C6BAA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9EE6BA7B-BEA5-4496-B534-ACA23481E323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8EB41-8553-42E2-B72C-C5047742D6C6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6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AD13DC-B1B2-4447-A60D-5C2541B81E98}"/>
              </a:ext>
            </a:extLst>
          </p:cNvPr>
          <p:cNvSpPr txBox="1"/>
          <p:nvPr/>
        </p:nvSpPr>
        <p:spPr>
          <a:xfrm>
            <a:off x="1040781" y="121618"/>
            <a:ext cx="461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err="1"/>
              <a:t>느낀점</a:t>
            </a:r>
            <a:r>
              <a:rPr lang="ko-KR" altLang="en-US" sz="3600" spc="-300" dirty="0"/>
              <a:t> 및 앞으로의 계획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AB101AD-5551-4A77-88D4-8ABAD4CB4064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B41BEC-13CA-4BAA-9064-1BCF68D3630B}"/>
              </a:ext>
            </a:extLst>
          </p:cNvPr>
          <p:cNvSpPr txBox="1"/>
          <p:nvPr/>
        </p:nvSpPr>
        <p:spPr>
          <a:xfrm>
            <a:off x="6333216" y="306284"/>
            <a:ext cx="52910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/>
              <a:t>우리나라에도 많은 관광지가 있고 그에 따라 많은 종류들의 숙소가 있는데 그 데이터들을 다 표현하지 못해서 아쉽고 </a:t>
            </a:r>
            <a:r>
              <a:rPr lang="en-US" altLang="ko-KR" dirty="0"/>
              <a:t>SQL</a:t>
            </a:r>
            <a:r>
              <a:rPr lang="ko-KR" altLang="en-US" dirty="0"/>
              <a:t>을 작성하면서 </a:t>
            </a:r>
            <a:r>
              <a:rPr lang="ko-KR" altLang="en-US" dirty="0" err="1"/>
              <a:t>백엔드가</a:t>
            </a:r>
            <a:r>
              <a:rPr lang="ko-KR" altLang="en-US" dirty="0"/>
              <a:t> 하는 일이 무엇인지 조금이나마 이해 할 수 있었습니다</a:t>
            </a:r>
            <a:r>
              <a:rPr lang="en-US" altLang="ko-KR" dirty="0"/>
              <a:t>.</a:t>
            </a:r>
          </a:p>
          <a:p>
            <a:pPr algn="just"/>
            <a:endParaRPr lang="en-US" altLang="ko-KR" dirty="0"/>
          </a:p>
          <a:p>
            <a:pPr algn="just"/>
            <a:r>
              <a:rPr lang="ko-KR" altLang="en-US" dirty="0"/>
              <a:t>저는 졸업 후 </a:t>
            </a:r>
            <a:r>
              <a:rPr lang="ko-KR" altLang="en-US" dirty="0" err="1"/>
              <a:t>프론트엔드로</a:t>
            </a:r>
            <a:r>
              <a:rPr lang="ko-KR" altLang="en-US" dirty="0"/>
              <a:t> 취업을 하려 합니다</a:t>
            </a:r>
            <a:r>
              <a:rPr lang="en-US" altLang="ko-KR" dirty="0"/>
              <a:t>.</a:t>
            </a:r>
          </a:p>
          <a:p>
            <a:pPr algn="just"/>
            <a:r>
              <a:rPr lang="ko-KR" altLang="en-US" dirty="0"/>
              <a:t>취업 후에도 열심히 </a:t>
            </a:r>
            <a:r>
              <a:rPr lang="ko-KR" altLang="en-US" dirty="0" err="1"/>
              <a:t>백엔드까지</a:t>
            </a:r>
            <a:r>
              <a:rPr lang="ko-KR" altLang="en-US" dirty="0"/>
              <a:t> 섭렵해서 </a:t>
            </a:r>
            <a:r>
              <a:rPr lang="ko-KR" altLang="en-US" dirty="0" err="1"/>
              <a:t>풀스택</a:t>
            </a:r>
            <a:r>
              <a:rPr lang="ko-KR" altLang="en-US" dirty="0"/>
              <a:t> 개발자가 </a:t>
            </a:r>
            <a:r>
              <a:rPr lang="ko-KR" altLang="en-US" dirty="0" err="1"/>
              <a:t>되는게</a:t>
            </a:r>
            <a:r>
              <a:rPr lang="ko-KR" altLang="en-US" dirty="0"/>
              <a:t> 목표입니다</a:t>
            </a:r>
            <a:r>
              <a:rPr lang="en-US" altLang="ko-KR" dirty="0"/>
              <a:t>.</a:t>
            </a:r>
          </a:p>
          <a:p>
            <a:pPr algn="just"/>
            <a:endParaRPr lang="en-US" altLang="ko-KR" dirty="0"/>
          </a:p>
          <a:p>
            <a:pPr algn="just"/>
            <a:r>
              <a:rPr lang="ko-KR" altLang="en-US" dirty="0"/>
              <a:t>이 수업이 </a:t>
            </a:r>
            <a:r>
              <a:rPr lang="ko-KR" altLang="en-US" dirty="0" err="1"/>
              <a:t>풀스택</a:t>
            </a:r>
            <a:r>
              <a:rPr lang="ko-KR" altLang="en-US" dirty="0"/>
              <a:t> 개발자가 되는 시작점이 되길 바라면서 마칩니다</a:t>
            </a:r>
            <a:r>
              <a:rPr lang="en-US" altLang="ko-KR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523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2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45640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개념적 설계 </a:t>
            </a:r>
            <a:r>
              <a:rPr lang="en-US" altLang="ko-KR" sz="4400" b="1" dirty="0">
                <a:solidFill>
                  <a:schemeClr val="bg1"/>
                </a:solidFill>
              </a:rPr>
              <a:t>(ERD)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46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2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개념적 설계 </a:t>
            </a:r>
            <a:r>
              <a:rPr lang="en-US" altLang="ko-KR" sz="3600" spc="-300" dirty="0"/>
              <a:t>(ERD)</a:t>
            </a:r>
            <a:endParaRPr lang="ko-KR" altLang="en-US" sz="3600" spc="-3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B37FD1-5003-03F4-8845-89DCBE24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33" y="640128"/>
            <a:ext cx="8430086" cy="609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3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35C4B3EF-BB8E-41E2-B179-EC62F309C5A2}"/>
              </a:ext>
            </a:extLst>
          </p:cNvPr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F8EC07BF-6FCA-489E-BE62-3D740F3311F0}"/>
              </a:ext>
            </a:extLst>
          </p:cNvPr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95DF0357-17B5-4D40-9AF1-3D3C1682CF2C}"/>
              </a:ext>
            </a:extLst>
          </p:cNvPr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F46E77-D86A-4977-8389-ABD1BCBCBE6B}"/>
              </a:ext>
            </a:extLst>
          </p:cNvPr>
          <p:cNvSpPr txBox="1"/>
          <p:nvPr/>
        </p:nvSpPr>
        <p:spPr>
          <a:xfrm>
            <a:off x="657922" y="2853813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Part 3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5563D-EB12-416B-9AFA-A116B4A02B85}"/>
              </a:ext>
            </a:extLst>
          </p:cNvPr>
          <p:cNvSpPr txBox="1"/>
          <p:nvPr/>
        </p:nvSpPr>
        <p:spPr>
          <a:xfrm>
            <a:off x="636169" y="3423422"/>
            <a:ext cx="31341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논리적 설계</a:t>
            </a:r>
            <a:endParaRPr lang="en-US" altLang="ko-KR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4F8DDB-29DF-4F9F-A173-F50E6FF4A71A}"/>
              </a:ext>
            </a:extLst>
          </p:cNvPr>
          <p:cNvCxnSpPr>
            <a:cxnSpLocks/>
          </p:cNvCxnSpPr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5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815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한국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graphicFrame>
        <p:nvGraphicFramePr>
          <p:cNvPr id="9" name="표 11">
            <a:extLst>
              <a:ext uri="{FF2B5EF4-FFF2-40B4-BE49-F238E27FC236}">
                <a16:creationId xmlns:a16="http://schemas.microsoft.com/office/drawing/2014/main" id="{6DAB6112-1632-6D60-69D2-2A0A700C0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192693"/>
              </p:ext>
            </p:extLst>
          </p:nvPr>
        </p:nvGraphicFramePr>
        <p:xfrm>
          <a:off x="5874327" y="1201178"/>
          <a:ext cx="4602920" cy="4599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1460">
                  <a:extLst>
                    <a:ext uri="{9D8B030D-6E8A-4147-A177-3AD203B41FA5}">
                      <a16:colId xmlns:a16="http://schemas.microsoft.com/office/drawing/2014/main" val="111963101"/>
                    </a:ext>
                  </a:extLst>
                </a:gridCol>
                <a:gridCol w="2301460">
                  <a:extLst>
                    <a:ext uri="{9D8B030D-6E8A-4147-A177-3AD203B41FA5}">
                      <a16:colId xmlns:a16="http://schemas.microsoft.com/office/drawing/2014/main" val="2621263848"/>
                    </a:ext>
                  </a:extLst>
                </a:gridCol>
              </a:tblGrid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지역번호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지역명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709924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76304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031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경기도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70952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강원도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322508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충청도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665397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전라도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981281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054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경상도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186605"/>
                  </a:ext>
                </a:extLst>
              </a:tr>
              <a:tr h="5749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제주도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059229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CEE23504-120E-7F83-4E7F-4D267183A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17" y="1201178"/>
            <a:ext cx="4937421" cy="345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896E131-FA59-4361-8D86-260949123DC7}"/>
              </a:ext>
            </a:extLst>
          </p:cNvPr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F5E8142-64D4-B3EC-57C0-0B10604B5944}"/>
              </a:ext>
            </a:extLst>
          </p:cNvPr>
          <p:cNvSpPr/>
          <p:nvPr/>
        </p:nvSpPr>
        <p:spPr>
          <a:xfrm>
            <a:off x="0" y="0"/>
            <a:ext cx="769434" cy="769434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6AD60978-BFFC-61EC-0C4D-26E3841BF1A4}"/>
              </a:ext>
            </a:extLst>
          </p:cNvPr>
          <p:cNvSpPr/>
          <p:nvPr/>
        </p:nvSpPr>
        <p:spPr>
          <a:xfrm rot="5400000">
            <a:off x="152400" y="152400"/>
            <a:ext cx="769434" cy="7694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0EA6-235A-17DF-68ED-F05EDB27D90E}"/>
              </a:ext>
            </a:extLst>
          </p:cNvPr>
          <p:cNvSpPr txBox="1"/>
          <p:nvPr/>
        </p:nvSpPr>
        <p:spPr>
          <a:xfrm>
            <a:off x="152400" y="167785"/>
            <a:ext cx="553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Part 3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5395F2-5A8A-6162-4CBE-96B0498CB0A3}"/>
              </a:ext>
            </a:extLst>
          </p:cNvPr>
          <p:cNvSpPr txBox="1"/>
          <p:nvPr/>
        </p:nvSpPr>
        <p:spPr>
          <a:xfrm>
            <a:off x="1040781" y="121618"/>
            <a:ext cx="4815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/>
              <a:t>논리적 설계 </a:t>
            </a:r>
            <a:r>
              <a:rPr lang="en-US" altLang="ko-KR" sz="3600" spc="-300" dirty="0"/>
              <a:t>(</a:t>
            </a:r>
            <a:r>
              <a:rPr lang="ko-KR" altLang="en-US" sz="3600" spc="-300" dirty="0"/>
              <a:t>숙소 테이블</a:t>
            </a:r>
            <a:r>
              <a:rPr lang="en-US" altLang="ko-KR" sz="3600" spc="-300" dirty="0"/>
              <a:t>)</a:t>
            </a:r>
            <a:endParaRPr lang="ko-KR" altLang="en-US" sz="3600" spc="-3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B988B29-539D-9311-C651-115EF4B71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268" y="1740861"/>
            <a:ext cx="7545464" cy="3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560"/>
      </a:accent1>
      <a:accent2>
        <a:srgbClr val="1C91F9"/>
      </a:accent2>
      <a:accent3>
        <a:srgbClr val="D5835E"/>
      </a:accent3>
      <a:accent4>
        <a:srgbClr val="F6D0AB"/>
      </a:accent4>
      <a:accent5>
        <a:srgbClr val="F9AB8F"/>
      </a:accent5>
      <a:accent6>
        <a:srgbClr val="E7E0D1"/>
      </a:accent6>
      <a:hlink>
        <a:srgbClr val="3F3F3F"/>
      </a:hlink>
      <a:folHlink>
        <a:srgbClr val="3F3F3F"/>
      </a:folHlink>
    </a:clrScheme>
    <a:fontScheme name="Pretendard ExtraBold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1361</Words>
  <Application>Microsoft Office PowerPoint</Application>
  <PresentationFormat>와이드스크린</PresentationFormat>
  <Paragraphs>381</Paragraphs>
  <Slides>46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2" baseType="lpstr">
      <vt:lpstr>Pretendard</vt:lpstr>
      <vt:lpstr>Pretendard ExtraBold</vt:lpstr>
      <vt:lpstr>나눔스퀘어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찬영 이</cp:lastModifiedBy>
  <cp:revision>73</cp:revision>
  <dcterms:created xsi:type="dcterms:W3CDTF">2021-12-28T06:54:01Z</dcterms:created>
  <dcterms:modified xsi:type="dcterms:W3CDTF">2022-12-20T20:26:03Z</dcterms:modified>
</cp:coreProperties>
</file>

<file path=docProps/thumbnail.jpeg>
</file>